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howGuides="1">
      <p:cViewPr>
        <p:scale>
          <a:sx n="81" d="100"/>
          <a:sy n="81" d="100"/>
        </p:scale>
        <p:origin x="-15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771ED36-6A27-448B-B2EA-526B445122C6}" type="datetimeFigureOut">
              <a:rPr lang="es-MX" smtClean="0"/>
              <a:t>14/09/2016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5BF24FC-2037-41EE-A85F-75D990DB778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ED36-6A27-448B-B2EA-526B445122C6}" type="datetimeFigureOut">
              <a:rPr lang="es-MX" smtClean="0"/>
              <a:t>14/09/2016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4FC-2037-41EE-A85F-75D990DB778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ED36-6A27-448B-B2EA-526B445122C6}" type="datetimeFigureOut">
              <a:rPr lang="es-MX" smtClean="0"/>
              <a:t>14/09/2016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4FC-2037-41EE-A85F-75D990DB778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ED36-6A27-448B-B2EA-526B445122C6}" type="datetimeFigureOut">
              <a:rPr lang="es-MX" smtClean="0"/>
              <a:t>14/09/2016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4FC-2037-41EE-A85F-75D990DB778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ED36-6A27-448B-B2EA-526B445122C6}" type="datetimeFigureOut">
              <a:rPr lang="es-MX" smtClean="0"/>
              <a:t>14/09/2016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4FC-2037-41EE-A85F-75D990DB778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ED36-6A27-448B-B2EA-526B445122C6}" type="datetimeFigureOut">
              <a:rPr lang="es-MX" smtClean="0"/>
              <a:t>14/09/2016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4FC-2037-41EE-A85F-75D990DB778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771ED36-6A27-448B-B2EA-526B445122C6}" type="datetimeFigureOut">
              <a:rPr lang="es-MX" smtClean="0"/>
              <a:t>14/09/2016</a:t>
            </a:fld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5BF24FC-2037-41EE-A85F-75D990DB7783}" type="slidenum">
              <a:rPr lang="es-MX" smtClean="0"/>
              <a:t>‹Nº›</a:t>
            </a:fld>
            <a:endParaRPr lang="es-MX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771ED36-6A27-448B-B2EA-526B445122C6}" type="datetimeFigureOut">
              <a:rPr lang="es-MX" smtClean="0"/>
              <a:t>14/09/2016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5BF24FC-2037-41EE-A85F-75D990DB778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ED36-6A27-448B-B2EA-526B445122C6}" type="datetimeFigureOut">
              <a:rPr lang="es-MX" smtClean="0"/>
              <a:t>14/09/2016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4FC-2037-41EE-A85F-75D990DB778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ED36-6A27-448B-B2EA-526B445122C6}" type="datetimeFigureOut">
              <a:rPr lang="es-MX" smtClean="0"/>
              <a:t>14/09/2016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4FC-2037-41EE-A85F-75D990DB778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1ED36-6A27-448B-B2EA-526B445122C6}" type="datetimeFigureOut">
              <a:rPr lang="es-MX" smtClean="0"/>
              <a:t>14/09/2016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4FC-2037-41EE-A85F-75D990DB778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771ED36-6A27-448B-B2EA-526B445122C6}" type="datetimeFigureOut">
              <a:rPr lang="es-MX" smtClean="0"/>
              <a:t>14/09/2016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5BF24FC-2037-41EE-A85F-75D990DB7783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702" y="302694"/>
            <a:ext cx="1229762" cy="122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32" y="6123024"/>
            <a:ext cx="3705482" cy="48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649150" y="371272"/>
            <a:ext cx="5606983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MX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Lucida Sans" pitchFamily="34" charset="0"/>
              </a:rPr>
              <a:t>SURFING</a:t>
            </a:r>
          </a:p>
          <a:p>
            <a:pPr algn="ctr"/>
            <a:r>
              <a:rPr lang="es-MX" sz="2000" i="1" dirty="0" smtClean="0">
                <a:solidFill>
                  <a:schemeClr val="bg1"/>
                </a:solidFill>
              </a:rPr>
              <a:t>Solución Integral de RH, Asistencia y Nóminas</a:t>
            </a:r>
            <a:endParaRPr lang="es-MX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23528" y="896264"/>
            <a:ext cx="2430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chemeClr val="accent6"/>
                </a:solidFill>
                <a:latin typeface="Corbel" panose="020B0503020204020204" pitchFamily="34" charset="0"/>
              </a:rPr>
              <a:t>Casos de Éxito</a:t>
            </a:r>
            <a:endParaRPr lang="es-MX" sz="2800" b="1" dirty="0">
              <a:solidFill>
                <a:schemeClr val="accent6"/>
              </a:solidFill>
              <a:latin typeface="Corbel" panose="020B0503020204020204" pitchFamily="34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20" y="1849152"/>
            <a:ext cx="2576584" cy="81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87" y="3238766"/>
            <a:ext cx="1829048" cy="116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 descr="http://www.storminternational.com/uploads/storm-international/images/pictures/brands/hollywoo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63390"/>
            <a:ext cx="1763266" cy="176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955" y="4136491"/>
            <a:ext cx="1853290" cy="116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 descr="http://www.empretel.com.mx/img/cms/logo-mel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031" y="1581633"/>
            <a:ext cx="1740024" cy="102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548" y="1349540"/>
            <a:ext cx="1980602" cy="999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 descr="http://a3.mzstatic.com/us/r30/Purple3/v4/85/25/c0/8525c025-37c1-029b-b6dc-704c0809a7c7/icon175x17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07" y="4467770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 descr="http://images.computrabajo.com.mx/logos/empresas/2013/05/28/watersaver-faucet-servicios-sa-de-cv-19DDB2696F4A31B3thumbnail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72" y="5152758"/>
            <a:ext cx="2576585" cy="80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https://upload.wikimedia.org/wikipedia/de/thumb/6/63/T%C3%9CV_S%C3%BCd_logo.svg/170px-T%C3%9CV_S%C3%BCd_logo.svg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45" y="5301207"/>
            <a:ext cx="1243886" cy="12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http://www.stoneoakinfo.com/files/images/LogoCleanService.preview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695" y="3013518"/>
            <a:ext cx="2408255" cy="8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32" y="4811328"/>
            <a:ext cx="3705482" cy="48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890527" y="5399638"/>
            <a:ext cx="35670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>
                <a:latin typeface="Calibri" panose="020F0502020204030204" pitchFamily="34" charset="0"/>
              </a:rPr>
              <a:t>Matamoros </a:t>
            </a:r>
            <a:r>
              <a:rPr lang="es-MX" sz="1400" dirty="0" err="1" smtClean="0">
                <a:latin typeface="Calibri" panose="020F0502020204030204" pitchFamily="34" charset="0"/>
              </a:rPr>
              <a:t>Ote</a:t>
            </a:r>
            <a:r>
              <a:rPr lang="es-MX" sz="1400" dirty="0" smtClean="0">
                <a:latin typeface="Calibri" panose="020F0502020204030204" pitchFamily="34" charset="0"/>
              </a:rPr>
              <a:t> 1106 </a:t>
            </a:r>
            <a:r>
              <a:rPr lang="es-MX" sz="1400" dirty="0" err="1" smtClean="0">
                <a:latin typeface="Calibri" panose="020F0502020204030204" pitchFamily="34" charset="0"/>
              </a:rPr>
              <a:t>Desp</a:t>
            </a:r>
            <a:r>
              <a:rPr lang="es-MX" sz="1400" dirty="0" smtClean="0">
                <a:latin typeface="Calibri" panose="020F0502020204030204" pitchFamily="34" charset="0"/>
              </a:rPr>
              <a:t> </a:t>
            </a:r>
            <a:r>
              <a:rPr lang="es-MX" sz="1400" dirty="0" smtClean="0">
                <a:latin typeface="Calibri" panose="020F0502020204030204" pitchFamily="34" charset="0"/>
              </a:rPr>
              <a:t>17, </a:t>
            </a:r>
            <a:r>
              <a:rPr lang="es-MX" sz="1400" dirty="0" smtClean="0">
                <a:latin typeface="Calibri" panose="020F0502020204030204" pitchFamily="34" charset="0"/>
              </a:rPr>
              <a:t>Centro</a:t>
            </a:r>
          </a:p>
          <a:p>
            <a:r>
              <a:rPr lang="es-MX" sz="1400" dirty="0" smtClean="0">
                <a:latin typeface="Calibri" panose="020F0502020204030204" pitchFamily="34" charset="0"/>
              </a:rPr>
              <a:t>Monterrey, N.L.</a:t>
            </a:r>
          </a:p>
          <a:p>
            <a:r>
              <a:rPr lang="es-MX" sz="1400" dirty="0" smtClean="0">
                <a:latin typeface="Calibri" panose="020F0502020204030204" pitchFamily="34" charset="0"/>
              </a:rPr>
              <a:t>Tel. (81) 8340-2027</a:t>
            </a:r>
            <a:endParaRPr lang="es-MX" sz="1400" dirty="0">
              <a:latin typeface="Calibri" panose="020F050202020403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634610" y="2492896"/>
            <a:ext cx="38747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dirty="0" smtClean="0">
                <a:solidFill>
                  <a:schemeClr val="accent6"/>
                </a:solidFill>
              </a:rPr>
              <a:t>GRACIAS</a:t>
            </a:r>
            <a:endParaRPr lang="es-MX" sz="66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86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39552" y="1196752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El sistema integral SURFING apoya a su organización a ofrecer mejores servicios a la plantilla de su personal aplicando técnicas modernas en la Administración de los Recursos Humanos, Nómina y Control de Asistencia.</a:t>
            </a:r>
          </a:p>
          <a:p>
            <a:pPr algn="just"/>
            <a:endParaRPr lang="es-MX" sz="2000" dirty="0" smtClean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  <a:ea typeface="Adobe Fangsong Std R" pitchFamily="18" charset="-128"/>
            </a:endParaRPr>
          </a:p>
          <a:p>
            <a:pPr algn="just"/>
            <a:r>
              <a:rPr lang="es-MX" sz="20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Es un sistema modular que está formado por:</a:t>
            </a:r>
            <a:endParaRPr lang="es-MX" sz="2000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  <a:ea typeface="Adobe Fangsong Std R" pitchFamily="18" charset="-128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411760" y="3429000"/>
            <a:ext cx="4248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Recursos Humanos</a:t>
            </a:r>
          </a:p>
          <a:p>
            <a:pPr marL="342900" indent="-342900">
              <a:buBlip>
                <a:blip r:embed="rId2"/>
              </a:buBlip>
            </a:pPr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Nómina</a:t>
            </a:r>
          </a:p>
          <a:p>
            <a:pPr marL="342900" indent="-342900">
              <a:buBlip>
                <a:blip r:embed="rId2"/>
              </a:buBlip>
            </a:pPr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Control de Asistencia</a:t>
            </a:r>
          </a:p>
          <a:p>
            <a:pPr marL="342900" indent="-342900">
              <a:buBlip>
                <a:blip r:embed="rId2"/>
              </a:buBlip>
            </a:pPr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Supervisores</a:t>
            </a:r>
          </a:p>
          <a:p>
            <a:pPr marL="342900" indent="-342900">
              <a:buBlip>
                <a:blip r:embed="rId2"/>
              </a:buBlip>
            </a:pPr>
            <a:r>
              <a:rPr lang="es-MX" sz="2400" b="1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Kiosco</a:t>
            </a:r>
            <a:endParaRPr lang="es-MX" sz="2400" b="1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  <a:ea typeface="Adobe Fangsong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68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896264"/>
            <a:ext cx="3130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chemeClr val="accent6"/>
                </a:solidFill>
                <a:latin typeface="Corbel" panose="020B0503020204020204" pitchFamily="34" charset="0"/>
              </a:rPr>
              <a:t>Recursos Humanos</a:t>
            </a:r>
            <a:endParaRPr lang="es-MX" sz="2800" b="1" dirty="0">
              <a:solidFill>
                <a:schemeClr val="accent6"/>
              </a:solidFill>
              <a:latin typeface="Corbel" panose="020B0503020204020204" pitchFamily="34" charset="0"/>
            </a:endParaRPr>
          </a:p>
        </p:txBody>
      </p:sp>
      <p:pic>
        <p:nvPicPr>
          <p:cNvPr id="1044" name="Picture 20" descr="icon-employe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99" y="666474"/>
            <a:ext cx="982800" cy="9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33" descr="Resultado de imagen para supervisor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2" name="21 CuadroTexto"/>
          <p:cNvSpPr txBox="1"/>
          <p:nvPr/>
        </p:nvSpPr>
        <p:spPr>
          <a:xfrm>
            <a:off x="666199" y="176263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El módulo de Recursos Humanos simplifica los procedimientos a nivel organizacional y garantiza la integridad de los datos de los empleados.</a:t>
            </a:r>
            <a:endParaRPr lang="es-MX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  <a:ea typeface="Adobe Fangsong Std R" pitchFamily="18" charset="-128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83568" y="2732727"/>
            <a:ext cx="79928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Características:</a:t>
            </a:r>
          </a:p>
          <a:p>
            <a:pPr algn="just"/>
            <a:endParaRPr lang="es-MX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  <a:ea typeface="Adobe Fangsong Std R" pitchFamily="18" charset="-128"/>
            </a:endParaRPr>
          </a:p>
          <a:p>
            <a:pPr marL="285750" indent="-285750" algn="just">
              <a:spcAft>
                <a:spcPts val="600"/>
              </a:spcAft>
              <a:buBlip>
                <a:blip r:embed="rId3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Expediente individual por empleado (Cambios de salarios, puestos, turnos, áreas)</a:t>
            </a:r>
          </a:p>
          <a:p>
            <a:pPr marL="285750" indent="-285750" algn="just">
              <a:spcAft>
                <a:spcPts val="600"/>
              </a:spcAft>
              <a:buBlip>
                <a:blip r:embed="rId3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Control de saldos de vacaciones, incapacidades y permisos</a:t>
            </a:r>
          </a:p>
          <a:p>
            <a:pPr marL="285750" indent="-285750" algn="just">
              <a:spcAft>
                <a:spcPts val="600"/>
              </a:spcAft>
              <a:buBlip>
                <a:blip r:embed="rId3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Manejo de diferentes tablas de prestaciones</a:t>
            </a:r>
          </a:p>
          <a:p>
            <a:pPr marL="285750" indent="-285750" algn="just">
              <a:spcAft>
                <a:spcPts val="600"/>
              </a:spcAft>
              <a:buBlip>
                <a:blip r:embed="rId3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Registro de dependientes económicos por empleado</a:t>
            </a:r>
          </a:p>
          <a:p>
            <a:pPr marL="285750" indent="-285750" algn="just">
              <a:spcAft>
                <a:spcPts val="600"/>
              </a:spcAft>
              <a:buBlip>
                <a:blip r:embed="rId3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Manejo de </a:t>
            </a:r>
            <a:r>
              <a:rPr lang="es-MX" sz="1600" dirty="0" err="1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mpultiples</a:t>
            </a: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 registros patronales</a:t>
            </a:r>
          </a:p>
          <a:p>
            <a:pPr marL="285750" indent="-285750" algn="just">
              <a:spcAft>
                <a:spcPts val="600"/>
              </a:spcAft>
              <a:buBlip>
                <a:blip r:embed="rId3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Envío de movimientos al IDSE y al SUA</a:t>
            </a:r>
          </a:p>
          <a:p>
            <a:pPr marL="285750" indent="-285750" algn="just">
              <a:spcAft>
                <a:spcPts val="600"/>
              </a:spcAft>
              <a:buBlip>
                <a:blip r:embed="rId3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Impresión de contratos y cartas de trabajo</a:t>
            </a:r>
          </a:p>
          <a:p>
            <a:pPr marL="285750" indent="-285750" algn="just">
              <a:spcAft>
                <a:spcPts val="600"/>
              </a:spcAft>
              <a:buBlip>
                <a:blip r:embed="rId3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Almacenamiento de fotografía del empleado</a:t>
            </a:r>
          </a:p>
          <a:p>
            <a:pPr marL="285750" indent="-285750" algn="just">
              <a:spcAft>
                <a:spcPts val="600"/>
              </a:spcAft>
              <a:buBlip>
                <a:blip r:embed="rId3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Campos adicionales personalizables</a:t>
            </a:r>
          </a:p>
        </p:txBody>
      </p:sp>
    </p:spTree>
    <p:extLst>
      <p:ext uri="{BB962C8B-B14F-4D97-AF65-F5344CB8AC3E}">
        <p14:creationId xmlns:p14="http://schemas.microsoft.com/office/powerpoint/2010/main" val="155290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896264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chemeClr val="accent6"/>
                </a:solidFill>
                <a:latin typeface="Corbel" panose="020B0503020204020204" pitchFamily="34" charset="0"/>
              </a:rPr>
              <a:t>Nómina</a:t>
            </a:r>
            <a:endParaRPr lang="es-MX" sz="2800" b="1" dirty="0">
              <a:solidFill>
                <a:schemeClr val="accent6"/>
              </a:solidFill>
              <a:latin typeface="Corbel" panose="020B0503020204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66199" y="176263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El módulo de Nómina es muy sencillo de operar y muy robusto en cuanto a configuración de conceptos y periodos de nómina, lo que le permitirá cumplir con el pago correcto y oportuno a sus empleados.</a:t>
            </a:r>
            <a:endParaRPr lang="es-MX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  <a:ea typeface="Adobe Fangsong Std R" pitchFamily="18" charset="-128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2903453"/>
            <a:ext cx="79928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Características:</a:t>
            </a:r>
          </a:p>
          <a:p>
            <a:pPr algn="just"/>
            <a:endParaRPr lang="es-MX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  <a:ea typeface="Adobe Fangsong Std R" pitchFamily="18" charset="-128"/>
            </a:endParaRP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Catálogo de conceptos completamente personalizable</a:t>
            </a: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Manejo de periodos de nómina semanales, catorcenales, quincenales y mensuales</a:t>
            </a: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Rastreo de cálculo de ISR e IMSS</a:t>
            </a: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Manejo de préstamos y ahorros</a:t>
            </a: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Recibo de nómina personalizable</a:t>
            </a: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Cálculo de finiquitos</a:t>
            </a: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Generación y exportación de póliza contable de sus nóminas</a:t>
            </a: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Personalización y generación de archivo de dispersión de su nómina</a:t>
            </a: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Procesos anuales (aguinaldos, PTU, repartos de ahorro, Informativas de Sueldos y Salarios)</a:t>
            </a:r>
          </a:p>
        </p:txBody>
      </p:sp>
      <p:pic>
        <p:nvPicPr>
          <p:cNvPr id="6" name="Picture 18" descr="icon-ta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" y="666474"/>
            <a:ext cx="981252" cy="98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8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896264"/>
            <a:ext cx="1423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chemeClr val="accent6"/>
                </a:solidFill>
                <a:latin typeface="Corbel" panose="020B0503020204020204" pitchFamily="34" charset="0"/>
              </a:rPr>
              <a:t>Nómina</a:t>
            </a:r>
            <a:endParaRPr lang="es-MX" sz="2800" b="1" dirty="0">
              <a:solidFill>
                <a:schemeClr val="accent6"/>
              </a:solidFill>
              <a:latin typeface="Corbel" panose="020B0503020204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66199" y="176263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Sistema SURFING está preparado para timbrar los recibos de nómina de sus empleados para que su organización pueda cumplir con las disposiciones fiscales.</a:t>
            </a:r>
            <a:endParaRPr lang="es-MX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  <a:ea typeface="Adobe Fangsong Std R" pitchFamily="18" charset="-128"/>
            </a:endParaRPr>
          </a:p>
        </p:txBody>
      </p:sp>
      <p:pic>
        <p:nvPicPr>
          <p:cNvPr id="4" name="Picture 18" descr="icon-ta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8" y="666474"/>
            <a:ext cx="981252" cy="98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64" y="2852936"/>
            <a:ext cx="7014672" cy="251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8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896264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chemeClr val="accent6"/>
                </a:solidFill>
                <a:latin typeface="Corbel" panose="020B0503020204020204" pitchFamily="34" charset="0"/>
              </a:rPr>
              <a:t>Asistencia</a:t>
            </a:r>
            <a:endParaRPr lang="es-MX" sz="2800" b="1" dirty="0">
              <a:solidFill>
                <a:schemeClr val="accent6"/>
              </a:solidFill>
              <a:latin typeface="Corbel" panose="020B0503020204020204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66199" y="176263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El módulo de Asistencia es un complemento de la nómina, que le permitirá llevar a detalle el registro de entradas y salidas de sus empleados para poder obtener su </a:t>
            </a:r>
            <a:r>
              <a:rPr lang="es-MX" dirty="0" err="1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prenómina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.</a:t>
            </a:r>
            <a:endParaRPr lang="es-MX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  <a:ea typeface="Adobe Fangsong Std R" pitchFamily="18" charset="-128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2732727"/>
            <a:ext cx="799288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Características:</a:t>
            </a:r>
          </a:p>
          <a:p>
            <a:pPr algn="just"/>
            <a:endParaRPr lang="es-MX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  <a:ea typeface="Adobe Fangsong Std R" pitchFamily="18" charset="-128"/>
            </a:endParaRP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Trabajamos con una </a:t>
            </a:r>
            <a:r>
              <a:rPr lang="es-MX" sz="1600" dirty="0" err="1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interfase</a:t>
            </a: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 con relojes </a:t>
            </a:r>
            <a:r>
              <a:rPr lang="es-MX" sz="1600" dirty="0" err="1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checadores</a:t>
            </a: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 (terminales ZK Software)</a:t>
            </a: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Permite la importación de checadas de asistencia desde un archivo texto</a:t>
            </a: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Permite la configuración de los horarios y turnos que su empresa maneje</a:t>
            </a: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Permite el control de turnos rítmicos y el manejo de horarios temporales</a:t>
            </a: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Maneja autorización de tiempos extras y descansos laborados</a:t>
            </a: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Manejo de días festivos personalizables</a:t>
            </a: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Cálculo y consulta de </a:t>
            </a:r>
            <a:r>
              <a:rPr lang="es-MX" sz="1600" dirty="0" err="1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prenómina</a:t>
            </a:r>
            <a:endParaRPr lang="es-MX" sz="1600" dirty="0" smtClean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  <a:ea typeface="Adobe Fangsong Std R" pitchFamily="18" charset="-128"/>
            </a:endParaRP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Integración a la nómina del empleado para el pago de la misma</a:t>
            </a:r>
          </a:p>
        </p:txBody>
      </p:sp>
      <p:pic>
        <p:nvPicPr>
          <p:cNvPr id="6" name="Picture 22" descr="icon-employee-time-attendan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8" y="666474"/>
            <a:ext cx="982800" cy="9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1259632" y="896264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chemeClr val="accent6"/>
                </a:solidFill>
                <a:latin typeface="Corbel" panose="020B0503020204020204" pitchFamily="34" charset="0"/>
              </a:rPr>
              <a:t>Supervisores</a:t>
            </a:r>
            <a:endParaRPr lang="es-MX" sz="2800" b="1" dirty="0">
              <a:solidFill>
                <a:schemeClr val="accent6"/>
              </a:solidFill>
              <a:latin typeface="Corbel" panose="020B0503020204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66199" y="176263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El módulo de Supervisores tiene la misma funcionalidad que el de Asistencia. La diferencia radica en que en este módulo el usuario solamente podrá ver a sus empleados y solamente registros de checadas e información general del empleado.</a:t>
            </a:r>
            <a:endParaRPr lang="es-MX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  <a:ea typeface="Adobe Fangsong Std R" pitchFamily="18" charset="-128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3568" y="2841317"/>
            <a:ext cx="799288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Características:</a:t>
            </a:r>
          </a:p>
          <a:p>
            <a:pPr algn="just"/>
            <a:endParaRPr lang="es-MX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  <a:ea typeface="Adobe Fangsong Std R" pitchFamily="18" charset="-128"/>
            </a:endParaRP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El supervisor solo podrá ver la información de sus empleados</a:t>
            </a: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No podrá ver sueldos ni información confidencial del empleado</a:t>
            </a: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Agiliza el cálculo de </a:t>
            </a:r>
            <a:r>
              <a:rPr lang="es-MX" sz="1600" dirty="0" err="1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prenómina</a:t>
            </a: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, ya que el flujo consiste en que el supervisor revise diariamente la asistencia del personal a su cargo</a:t>
            </a: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Solo verá sus horarios y turnos</a:t>
            </a: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Podrá visualizar la </a:t>
            </a:r>
            <a:r>
              <a:rPr lang="es-MX" sz="1600" dirty="0" err="1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prenómina</a:t>
            </a: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 de sus empleados</a:t>
            </a: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Si se le permite puede realizar cambios de turno, área o puesto</a:t>
            </a: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Cuenta con opciones para registrar uniformes entregados, exámenes presentados y comentarios (positivos o negativos) a sus trabajadores</a:t>
            </a:r>
          </a:p>
        </p:txBody>
      </p:sp>
      <p:pic>
        <p:nvPicPr>
          <p:cNvPr id="10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654645"/>
            <a:ext cx="98266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63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896264"/>
            <a:ext cx="121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chemeClr val="accent6"/>
                </a:solidFill>
                <a:latin typeface="Corbel" panose="020B0503020204020204" pitchFamily="34" charset="0"/>
              </a:rPr>
              <a:t>Kiosco</a:t>
            </a:r>
            <a:endParaRPr lang="es-MX" sz="2800" b="1" dirty="0">
              <a:solidFill>
                <a:schemeClr val="accent6"/>
              </a:solidFill>
              <a:latin typeface="Corbel" panose="020B0503020204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66199" y="1762636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El módulo Kiosco le permitirá al departamento de RH interactuar con sus empleados, permitiendo que estos puedan consultar de manera sencilla su información</a:t>
            </a:r>
            <a:endParaRPr lang="es-MX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  <a:ea typeface="Adobe Fangsong Std R" pitchFamily="18" charset="-128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2732727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Características:</a:t>
            </a:r>
          </a:p>
          <a:p>
            <a:pPr algn="just"/>
            <a:endParaRPr lang="es-MX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  <a:ea typeface="Adobe Fangsong Std R" pitchFamily="18" charset="-128"/>
            </a:endParaRP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El módulo es solo de consulta y el empleado podrá entrar con su número de empleado y un </a:t>
            </a:r>
            <a:r>
              <a:rPr lang="es-MX" sz="1600" dirty="0" err="1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password</a:t>
            </a: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 o mediante un gafete de código de barras</a:t>
            </a: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Podrá consultar sus datos de identificación y contratación, saldos de vacaciones, historial de incapacidades y sus dependientes económicos.</a:t>
            </a: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Podrá consultar sus </a:t>
            </a:r>
            <a:r>
              <a:rPr lang="es-MX" sz="1600" dirty="0" err="1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prenóminas</a:t>
            </a: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, recibos de nómina, así como los saldos de sus prestamos y ahorros</a:t>
            </a: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Además cuenta con una pantalla donde podrá solicitar a RH, </a:t>
            </a:r>
            <a:r>
              <a:rPr lang="es-MX" sz="1600" dirty="0" err="1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via</a:t>
            </a: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 correo, cartas o solicitar la corrección de su información</a:t>
            </a: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</a:pPr>
            <a:r>
              <a:rPr lang="es-MX" sz="1600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Además podrá visualizar documentos que a la empresa le interese poner disponibles a sus empleados</a:t>
            </a:r>
          </a:p>
        </p:txBody>
      </p:sp>
      <p:pic>
        <p:nvPicPr>
          <p:cNvPr id="6" name="Picture 24" descr="icon-employee-hu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8" y="666474"/>
            <a:ext cx="982800" cy="9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259632" y="896264"/>
            <a:ext cx="2175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chemeClr val="accent6"/>
                </a:solidFill>
                <a:latin typeface="Corbel" panose="020B0503020204020204" pitchFamily="34" charset="0"/>
              </a:rPr>
              <a:t>Capacitación</a:t>
            </a:r>
            <a:endParaRPr lang="es-MX" sz="2800" b="1" dirty="0">
              <a:solidFill>
                <a:schemeClr val="accent6"/>
              </a:solidFill>
              <a:latin typeface="Corbel" panose="020B0503020204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66199" y="176263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Corbel" panose="020B0503020204020204" pitchFamily="34" charset="0"/>
                <a:ea typeface="Adobe Fangsong Std R" pitchFamily="18" charset="-128"/>
              </a:rPr>
              <a:t>Estamos trabajando para que a finales de este año contemos con un nuevo módulo de Capacitación, el cual, además de llevar el control de la capacitación de sus empleados, le permitirá exportar los archivos DC-4 para subirlos a la página de la STPS.</a:t>
            </a:r>
            <a:endParaRPr lang="es-MX" dirty="0">
              <a:solidFill>
                <a:schemeClr val="bg2">
                  <a:lumMod val="25000"/>
                </a:schemeClr>
              </a:solidFill>
              <a:latin typeface="Corbel" panose="020B0503020204020204" pitchFamily="34" charset="0"/>
              <a:ea typeface="Adobe Fangsong Std R" pitchFamily="18" charset="-128"/>
            </a:endParaRPr>
          </a:p>
        </p:txBody>
      </p:sp>
      <p:pic>
        <p:nvPicPr>
          <p:cNvPr id="5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05" y="666474"/>
            <a:ext cx="982663" cy="98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http://mediacionmercantil.com.mx/proximament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294322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3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131</TotalTime>
  <Words>732</Words>
  <Application>Microsoft Office PowerPoint</Application>
  <PresentationFormat>Presentación en pantalla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Urbano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Galván</dc:creator>
  <cp:lastModifiedBy>juventino</cp:lastModifiedBy>
  <cp:revision>23</cp:revision>
  <dcterms:created xsi:type="dcterms:W3CDTF">2016-04-13T03:10:44Z</dcterms:created>
  <dcterms:modified xsi:type="dcterms:W3CDTF">2016-09-14T16:21:06Z</dcterms:modified>
</cp:coreProperties>
</file>